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Proxima Nova"/>
      <p:regular r:id="rId20"/>
      <p:bold r:id="rId21"/>
      <p:italic r:id="rId22"/>
      <p:boldItalic r:id="rId23"/>
    </p:embeddedFont>
    <p:embeddedFont>
      <p:font typeface="Quattrocento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8" roundtripDataSignature="AMtx7mgpY/3azTv1r+de6oUKWXqpKE5I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22" Type="http://schemas.openxmlformats.org/officeDocument/2006/relationships/font" Target="fonts/ProximaNova-italic.fntdata"/><Relationship Id="rId21" Type="http://schemas.openxmlformats.org/officeDocument/2006/relationships/font" Target="fonts/ProximaNova-bold.fntdata"/><Relationship Id="rId24" Type="http://schemas.openxmlformats.org/officeDocument/2006/relationships/font" Target="fonts/QuattrocentoSans-regular.fntdata"/><Relationship Id="rId23" Type="http://schemas.openxmlformats.org/officeDocument/2006/relationships/font" Target="fonts/ProximaNova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QuattrocentoSans-italic.fntdata"/><Relationship Id="rId25" Type="http://schemas.openxmlformats.org/officeDocument/2006/relationships/font" Target="fonts/QuattrocentoSans-bold.fntdata"/><Relationship Id="rId28" Type="http://customschemas.google.com/relationships/presentationmetadata" Target="metadata"/><Relationship Id="rId27" Type="http://schemas.openxmlformats.org/officeDocument/2006/relationships/font" Target="fonts/Quattrocento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WELCOME</a:t>
            </a:r>
            <a:r>
              <a:rPr lang="en-US">
                <a:solidFill>
                  <a:schemeClr val="dk1"/>
                </a:solidFill>
              </a:rPr>
              <a:t> TO “N</a:t>
            </a: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EXT GEN PEN TEST - INTRODUCTION TO RED TEAMING AND ADVERSARY EMULATION”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THE </a:t>
            </a:r>
            <a:r>
              <a:rPr b="1" lang="en-US">
                <a:solidFill>
                  <a:srgbClr val="222222"/>
                </a:solidFill>
                <a:highlight>
                  <a:schemeClr val="lt1"/>
                </a:highlight>
              </a:rPr>
              <a:t>NEXT HALF-HOUR IS GOING TO BE</a:t>
            </a: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 A HIGH LEVEL OVERVIEW OF A QUITE TECHNICAL NICHE OF INFORMATION SECURITY</a:t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WE </a:t>
            </a:r>
            <a:r>
              <a:rPr b="1" lang="en-US">
                <a:solidFill>
                  <a:srgbClr val="222222"/>
                </a:solidFill>
                <a:highlight>
                  <a:schemeClr val="lt1"/>
                </a:highlight>
              </a:rPr>
              <a:t>WILL HAVE A LOOK </a:t>
            </a:r>
            <a:r>
              <a:rPr lang="en-US">
                <a:solidFill>
                  <a:srgbClr val="222222"/>
                </a:solidFill>
                <a:highlight>
                  <a:schemeClr val="lt1"/>
                </a:highlight>
              </a:rPr>
              <a:t>AT HOW - NOWADAYS - THE BAD GUYS TAKE ADVANTAGE OF THE WEB TO DO THEIR THING AND WIL WILL TRY TO COME UP ON THE OTHER SIDE WITH A STRATEGY ON HOW TO DEFEND FROM THEM</a:t>
            </a:r>
            <a:endParaRPr/>
          </a:p>
        </p:txBody>
      </p:sp>
      <p:sp>
        <p:nvSpPr>
          <p:cNvPr id="103" name="Google Shape;10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7af781cee5_1_3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7af781cee5_1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8ec799708_0_2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a8ec799708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AND FINALLY</a:t>
            </a:r>
            <a:r>
              <a:rPr lang="en-US">
                <a:solidFill>
                  <a:schemeClr val="dk1"/>
                </a:solidFill>
              </a:rPr>
              <a:t>, I’D LIKE TO TAKE A MOMENT AND THANK </a:t>
            </a:r>
            <a:r>
              <a:rPr b="1" lang="en-US">
                <a:solidFill>
                  <a:schemeClr val="dk1"/>
                </a:solidFill>
              </a:rPr>
              <a:t>BLABLA</a:t>
            </a:r>
            <a:r>
              <a:rPr lang="en-US">
                <a:solidFill>
                  <a:schemeClr val="dk1"/>
                </a:solidFill>
              </a:rPr>
              <a:t> AND </a:t>
            </a:r>
            <a:r>
              <a:rPr b="1" lang="en-US">
                <a:solidFill>
                  <a:schemeClr val="dk1"/>
                </a:solidFill>
              </a:rPr>
              <a:t>BLABLABLA</a:t>
            </a:r>
            <a:r>
              <a:rPr lang="en-US">
                <a:solidFill>
                  <a:schemeClr val="dk1"/>
                </a:solidFill>
              </a:rPr>
              <a:t> FOR </a:t>
            </a:r>
            <a:r>
              <a:rPr b="1" lang="en-US">
                <a:solidFill>
                  <a:schemeClr val="dk1"/>
                </a:solidFill>
              </a:rPr>
              <a:t>BLABLABLABLA</a:t>
            </a:r>
            <a:r>
              <a:rPr lang="en-US">
                <a:solidFill>
                  <a:schemeClr val="dk1"/>
                </a:solidFill>
              </a:rPr>
              <a:t> AND </a:t>
            </a:r>
            <a:r>
              <a:rPr b="1" lang="en-US">
                <a:solidFill>
                  <a:schemeClr val="dk1"/>
                </a:solidFill>
              </a:rPr>
              <a:t>BLABLABLABLABLA</a:t>
            </a:r>
            <a:r>
              <a:rPr lang="en-US">
                <a:solidFill>
                  <a:schemeClr val="dk1"/>
                </a:solidFill>
              </a:rPr>
              <a:t> FOR </a:t>
            </a:r>
            <a:r>
              <a:rPr b="1" lang="en-US">
                <a:solidFill>
                  <a:schemeClr val="dk1"/>
                </a:solidFill>
              </a:rPr>
              <a:t>BLABLABLABLABLABLABLA</a:t>
            </a:r>
            <a:r>
              <a:rPr lang="en-U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THANKS AGAIN AND FEEL FREE TO ASK ME ANY QUESTION.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OTHERWISE, THAT’S ALL, THANK YOU!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7af781cee5_1_2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7af781cee5_1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7af781cee5_1_3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7af781cee5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7af781cee5_1_3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7af781cee5_1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7af781cee5_1_3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7af781cee5_1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7e5f98ec75_0_1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7e5f98ec7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7d61af18e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7d61af18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7af781cee5_1_3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7af781cee5_1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9539e5cda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9539e5cd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SLIDES WILL BE SHARED AFTER THIS TALK, INCLUDING </a:t>
            </a:r>
            <a:r>
              <a:rPr b="1" lang="en-US">
                <a:solidFill>
                  <a:schemeClr val="dk1"/>
                </a:solidFill>
              </a:rPr>
              <a:t>SPEAKER’S NOTES</a:t>
            </a:r>
            <a:r>
              <a:rPr lang="en-US">
                <a:solidFill>
                  <a:schemeClr val="dk1"/>
                </a:solidFill>
              </a:rPr>
              <a:t> (BTW A BIG </a:t>
            </a:r>
            <a:r>
              <a:rPr b="1" lang="en-US">
                <a:solidFill>
                  <a:schemeClr val="dk1"/>
                </a:solidFill>
              </a:rPr>
              <a:t>SHOUT OUT TO BLABLA FOR SUPPORTING THE IDEA OF THIS BLABLABLA AND TO BLABLABLABLA </a:t>
            </a:r>
            <a:r>
              <a:rPr lang="en-US">
                <a:solidFill>
                  <a:schemeClr val="dk1"/>
                </a:solidFill>
              </a:rPr>
              <a:t>FOR </a:t>
            </a:r>
            <a:r>
              <a:rPr b="1" lang="en-US">
                <a:solidFill>
                  <a:schemeClr val="dk1"/>
                </a:solidFill>
              </a:rPr>
              <a:t>HIS/HER</a:t>
            </a:r>
            <a:r>
              <a:rPr lang="en-US">
                <a:solidFill>
                  <a:schemeClr val="dk1"/>
                </a:solidFill>
              </a:rPr>
              <a:t> HELP IN SETTING IT UP!)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EARLY WARNING: HOPE YOU ALL HAVE NOTHING AGAINST MEME’S…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LASTLY, LET’S KEEP THIS </a:t>
            </a:r>
            <a:r>
              <a:rPr b="1" lang="en-US">
                <a:solidFill>
                  <a:schemeClr val="dk1"/>
                </a:solidFill>
              </a:rPr>
              <a:t>INTERACTIVE</a:t>
            </a:r>
            <a:r>
              <a:rPr lang="en-US">
                <a:solidFill>
                  <a:schemeClr val="dk1"/>
                </a:solidFill>
              </a:rPr>
              <a:t>! </a:t>
            </a:r>
            <a:r>
              <a:rPr b="1" lang="en-US">
                <a:solidFill>
                  <a:schemeClr val="dk1"/>
                </a:solidFill>
              </a:rPr>
              <a:t>DON’T WAIT FOR THE END TO ASK QUESTIONS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Quattrocento Sans"/>
              <a:buNone/>
              <a:defRPr sz="60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Column">
  <p:cSld name="ONE_COLUM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g53e14d2047_0_306"/>
          <p:cNvPicPr preferRelativeResize="0"/>
          <p:nvPr/>
        </p:nvPicPr>
        <p:blipFill rotWithShape="1">
          <a:blip r:embed="rId2">
            <a:alphaModFix/>
          </a:blip>
          <a:srcRect b="0" l="0" r="69272" t="0"/>
          <a:stretch/>
        </p:blipFill>
        <p:spPr>
          <a:xfrm>
            <a:off x="0" y="0"/>
            <a:ext cx="3744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g53e14d2047_0_306"/>
          <p:cNvSpPr txBox="1"/>
          <p:nvPr>
            <p:ph type="title"/>
          </p:nvPr>
        </p:nvSpPr>
        <p:spPr>
          <a:xfrm>
            <a:off x="415600" y="740800"/>
            <a:ext cx="31581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83" name="Google Shape;83;g53e14d2047_0_306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g53e14d2047_0_306"/>
          <p:cNvSpPr txBox="1"/>
          <p:nvPr>
            <p:ph idx="1" type="body"/>
          </p:nvPr>
        </p:nvSpPr>
        <p:spPr>
          <a:xfrm>
            <a:off x="4182967" y="740800"/>
            <a:ext cx="7593600" cy="53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810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810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810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810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810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810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810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810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Body" type="tx">
  <p:cSld name="TITLE_AND_BOD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3e14d2047_0_311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g53e14d2047_0_31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AADC"/>
              </a:buClr>
              <a:buSzPts val="2700"/>
              <a:buNone/>
              <a:defRPr b="1" sz="2700">
                <a:solidFill>
                  <a:srgbClr val="37AAD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8" name="Google Shape;88;g53e14d2047_0_31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810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810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810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810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810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810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rabi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810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6E6E6E"/>
              </a:buClr>
              <a:buSzPts val="2400"/>
              <a:buFont typeface="Proxima Nova"/>
              <a:buAutoNum type="alpha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810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6E6E6E"/>
              </a:buClr>
              <a:buSzPts val="2400"/>
              <a:buFont typeface="Proxima Nova"/>
              <a:buAutoNum type="romanLcPeriod"/>
              <a:defRPr sz="2400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g53e14d2047_0_315"/>
          <p:cNvPicPr preferRelativeResize="0"/>
          <p:nvPr/>
        </p:nvPicPr>
        <p:blipFill rotWithShape="1">
          <a:blip r:embed="rId2">
            <a:alphaModFix/>
          </a:blip>
          <a:srcRect b="30756" l="0" r="0" t="25892"/>
          <a:stretch/>
        </p:blipFill>
        <p:spPr>
          <a:xfrm>
            <a:off x="0" y="1838433"/>
            <a:ext cx="12191998" cy="297456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53e14d2047_0_315"/>
          <p:cNvSpPr txBox="1"/>
          <p:nvPr>
            <p:ph type="title"/>
          </p:nvPr>
        </p:nvSpPr>
        <p:spPr>
          <a:xfrm>
            <a:off x="653667" y="1838433"/>
            <a:ext cx="8490300" cy="29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i="1" sz="4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92" name="Google Shape;92;g53e14d2047_0_315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6E6E6E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ection Header B">
  <p:cSld name="3_Section Header B">
    <p:bg>
      <p:bgPr>
        <a:solidFill>
          <a:srgbClr val="7F7F7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g17af781cee5_1_1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48" y="0"/>
            <a:ext cx="121859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17af781cee5_1_194"/>
          <p:cNvSpPr txBox="1"/>
          <p:nvPr>
            <p:ph type="title"/>
          </p:nvPr>
        </p:nvSpPr>
        <p:spPr>
          <a:xfrm>
            <a:off x="963084" y="3088532"/>
            <a:ext cx="103632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900" spcFirstLastPara="1" rIns="121900" wrap="square" tIns="609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Calibri"/>
              <a:buNone/>
              <a:defRPr b="1" sz="5300" cap="non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96" name="Google Shape;96;g17af781cee5_1_194"/>
          <p:cNvSpPr txBox="1"/>
          <p:nvPr>
            <p:ph idx="1" type="body"/>
          </p:nvPr>
        </p:nvSpPr>
        <p:spPr>
          <a:xfrm>
            <a:off x="963084" y="4467227"/>
            <a:ext cx="10363200" cy="15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2700"/>
              <a:buNone/>
              <a:defRPr sz="2700">
                <a:solidFill>
                  <a:srgbClr val="BFBFBF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 sz="21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7" name="Google Shape;97;g17af781cee5_1_194"/>
          <p:cNvSpPr txBox="1"/>
          <p:nvPr>
            <p:ph idx="11" type="ftr"/>
          </p:nvPr>
        </p:nvSpPr>
        <p:spPr>
          <a:xfrm>
            <a:off x="517392" y="6466672"/>
            <a:ext cx="38991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98" name="Google Shape;98;g17af781cee5_1_194"/>
          <p:cNvSpPr txBox="1"/>
          <p:nvPr>
            <p:ph idx="12" type="sldNum"/>
          </p:nvPr>
        </p:nvSpPr>
        <p:spPr>
          <a:xfrm>
            <a:off x="5817539" y="6457152"/>
            <a:ext cx="556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9" name="Google Shape;99;g17af781cee5_1_1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43315" y="6468004"/>
            <a:ext cx="1348685" cy="389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17af781cee5_1_1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217" y="6478695"/>
            <a:ext cx="827024" cy="352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Quattrocento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Char char="•"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•"/>
              <a:defRPr b="0" i="0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•"/>
              <a:defRPr b="0" i="0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>
            <p:ph type="ctrTitle"/>
          </p:nvPr>
        </p:nvSpPr>
        <p:spPr>
          <a:xfrm>
            <a:off x="735450" y="1427175"/>
            <a:ext cx="10721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b="1" lang="en-US" sz="6400">
                <a:latin typeface="Roboto"/>
                <a:ea typeface="Roboto"/>
                <a:cs typeface="Roboto"/>
                <a:sym typeface="Roboto"/>
              </a:rPr>
              <a:t>ON THΞ HUNT IN THΞ DΔRK</a:t>
            </a:r>
            <a:endParaRPr b="1" sz="6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"/>
          <p:cNvSpPr txBox="1"/>
          <p:nvPr>
            <p:ph idx="1" type="subTitle"/>
          </p:nvPr>
        </p:nvSpPr>
        <p:spPr>
          <a:xfrm>
            <a:off x="735450" y="3678250"/>
            <a:ext cx="10617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INTRODUCTION TO THREAT INTELLIGENCE AND THREAT HUNTING ON THE DARK WEB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7af781cee5_1_3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DEMO</a:t>
            </a:r>
            <a:endParaRPr b="1"/>
          </a:p>
        </p:txBody>
      </p:sp>
      <p:pic>
        <p:nvPicPr>
          <p:cNvPr id="169" name="Google Shape;169;g17af781cee5_1_3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7888" y="1690816"/>
            <a:ext cx="6496217" cy="4872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8ec799708_0_29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THANK YOU</a:t>
            </a:r>
            <a:endParaRPr b="1"/>
          </a:p>
        </p:txBody>
      </p:sp>
      <p:sp>
        <p:nvSpPr>
          <p:cNvPr id="175" name="Google Shape;175;ga8ec799708_0_295"/>
          <p:cNvSpPr txBox="1"/>
          <p:nvPr>
            <p:ph idx="1" type="body"/>
          </p:nvPr>
        </p:nvSpPr>
        <p:spPr>
          <a:xfrm>
            <a:off x="1900625" y="1825625"/>
            <a:ext cx="94533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/>
              <a:t>STEFANO.RATTO@GMAIL.COM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/>
              <a:t>@STEFANO_RATTO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/>
              <a:t>@STEFANORATTO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/>
          </a:p>
        </p:txBody>
      </p:sp>
      <p:pic>
        <p:nvPicPr>
          <p:cNvPr id="176" name="Google Shape;176;ga8ec799708_0_2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4775" y="4492296"/>
            <a:ext cx="614400" cy="586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a8ec799708_0_2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4775" y="3555708"/>
            <a:ext cx="614400" cy="586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a8ec799708_0_29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4775" y="2590925"/>
            <a:ext cx="614400" cy="6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7af781cee5_1_20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AGENDA</a:t>
            </a:r>
            <a:endParaRPr b="1"/>
          </a:p>
        </p:txBody>
      </p:sp>
      <p:sp>
        <p:nvSpPr>
          <p:cNvPr id="112" name="Google Shape;112;g17af781cee5_1_20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Level-setting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The Process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Resources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/>
              <a:t>Gimme-the-demooo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7af781cee5_1_30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LEVEL-SETTING</a:t>
            </a:r>
            <a:endParaRPr b="1"/>
          </a:p>
        </p:txBody>
      </p:sp>
      <p:pic>
        <p:nvPicPr>
          <p:cNvPr id="118" name="Google Shape;118;g17af781cee5_1_300"/>
          <p:cNvPicPr preferRelativeResize="0"/>
          <p:nvPr/>
        </p:nvPicPr>
        <p:blipFill rotWithShape="1">
          <a:blip r:embed="rId3">
            <a:alphaModFix/>
          </a:blip>
          <a:srcRect b="8900" l="0" r="0" t="0"/>
          <a:stretch/>
        </p:blipFill>
        <p:spPr>
          <a:xfrm>
            <a:off x="3408567" y="1623566"/>
            <a:ext cx="5374868" cy="4882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17af781cee5_1_3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08563" y="1623566"/>
            <a:ext cx="5374868" cy="4882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7af781cee5_1_30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THE PROCESS</a:t>
            </a:r>
            <a:endParaRPr b="1"/>
          </a:p>
        </p:txBody>
      </p:sp>
      <p:sp>
        <p:nvSpPr>
          <p:cNvPr id="125" name="Google Shape;125;g17af781cee5_1_305"/>
          <p:cNvSpPr txBox="1"/>
          <p:nvPr/>
        </p:nvSpPr>
        <p:spPr>
          <a:xfrm>
            <a:off x="599533" y="1853667"/>
            <a:ext cx="10586400" cy="44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Find reliable links/resources on the Surface Web</a:t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Get on the Dark Web the “right way” (see next slide)</a:t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Find forums and marketplaces that you “like”</a:t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 u="none" cap="none" strike="noStrike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lang="en-US" sz="2500" u="none" cap="none" strike="noStrike">
                <a:solidFill>
                  <a:schemeClr val="lt1"/>
                </a:solidFill>
              </a:rPr>
              <a:t>Do Threat Intel like if you were on the Surface WebC</a:t>
            </a:r>
            <a:endParaRPr b="1" sz="2000" u="none" cap="none" strike="noStrike">
              <a:solidFill>
                <a:schemeClr val="lt1"/>
              </a:solidFill>
            </a:endParaRPr>
          </a:p>
        </p:txBody>
      </p:sp>
      <p:sp>
        <p:nvSpPr>
          <p:cNvPr id="126" name="Google Shape;126;g17af781cee5_1_305"/>
          <p:cNvSpPr/>
          <p:nvPr/>
        </p:nvSpPr>
        <p:spPr>
          <a:xfrm>
            <a:off x="5659533" y="2513571"/>
            <a:ext cx="466500" cy="57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1900" u="none" cap="none" strike="noStrike">
              <a:solidFill>
                <a:schemeClr val="lt1"/>
              </a:solidFill>
            </a:endParaRPr>
          </a:p>
        </p:txBody>
      </p:sp>
      <p:sp>
        <p:nvSpPr>
          <p:cNvPr id="127" name="Google Shape;127;g17af781cee5_1_305"/>
          <p:cNvSpPr/>
          <p:nvPr/>
        </p:nvSpPr>
        <p:spPr>
          <a:xfrm>
            <a:off x="5659533" y="3823400"/>
            <a:ext cx="466500" cy="57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1900" u="none" cap="none" strike="noStrike">
              <a:solidFill>
                <a:schemeClr val="lt1"/>
              </a:solidFill>
            </a:endParaRPr>
          </a:p>
        </p:txBody>
      </p:sp>
      <p:sp>
        <p:nvSpPr>
          <p:cNvPr id="128" name="Google Shape;128;g17af781cee5_1_305"/>
          <p:cNvSpPr/>
          <p:nvPr/>
        </p:nvSpPr>
        <p:spPr>
          <a:xfrm>
            <a:off x="5659533" y="5133233"/>
            <a:ext cx="466500" cy="57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1900" u="none" cap="none" strike="noStrike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7af781cee5_1_3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QUICK ON TOR</a:t>
            </a:r>
            <a:endParaRPr b="1"/>
          </a:p>
        </p:txBody>
      </p:sp>
      <p:pic>
        <p:nvPicPr>
          <p:cNvPr id="134" name="Google Shape;134;g17af781cee5_1_3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0683" y="1554700"/>
            <a:ext cx="6450632" cy="5329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17af781cee5_1_3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6884" y="1431817"/>
            <a:ext cx="7778099" cy="565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7e5f98ec75_0_1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QUICK ON VPNS</a:t>
            </a:r>
            <a:endParaRPr b="1"/>
          </a:p>
        </p:txBody>
      </p:sp>
      <p:sp>
        <p:nvSpPr>
          <p:cNvPr id="141" name="Google Shape;141;g17e5f98ec75_0_129"/>
          <p:cNvSpPr txBox="1"/>
          <p:nvPr/>
        </p:nvSpPr>
        <p:spPr>
          <a:xfrm>
            <a:off x="599533" y="1650467"/>
            <a:ext cx="10586400" cy="4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Better safe than sorry…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Serious implications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Intention means nothing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 all VPNs support Tor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ProtonVPN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https[://]www[.]protonvpn[.]com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AirVPN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https[://]www[.]airvpn[.]org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Network Lock for the W!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Mission Critical</a:t>
            </a:r>
            <a:endParaRPr b="1" i="0" sz="1900" u="none" cap="none" strike="noStrike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M I S S I O N    C R I T I C A L</a:t>
            </a:r>
            <a:endParaRPr b="1" i="0" sz="1900" u="none" cap="none" strike="noStrike">
              <a:solidFill>
                <a:srgbClr val="98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g17e5f98ec75_0_1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7600" y="1627667"/>
            <a:ext cx="4940431" cy="27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17e5f98ec75_0_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67733" y="3541133"/>
            <a:ext cx="4281964" cy="3180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7d61af18e0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RESOURCES (TOOLS)</a:t>
            </a:r>
            <a:endParaRPr b="1"/>
          </a:p>
        </p:txBody>
      </p:sp>
      <p:sp>
        <p:nvSpPr>
          <p:cNvPr id="149" name="Google Shape;149;g17d61af18e0_0_0"/>
          <p:cNvSpPr txBox="1"/>
          <p:nvPr/>
        </p:nvSpPr>
        <p:spPr>
          <a:xfrm>
            <a:off x="599533" y="1650467"/>
            <a:ext cx="10586400" cy="53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Turnkey Browser Setup: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Official Tor Browser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from the Tor Project themselves, Firefox-based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https[://]www[.]torproject[.]org/download/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Custom Browser Setup: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Any browser</a:t>
            </a:r>
            <a:endParaRPr b="1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Install Tor on OS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Disable Javascript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Proxy ALL traffic (</a:t>
            </a:r>
            <a:r>
              <a:rPr b="0" i="0" lang="en-US" sz="19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including DNS!!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 thru Tor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Entire OS (virtual or physical): 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Tails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https[://]tails[.]boum[.]org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QubesOS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https[://]www[.]qubes-os[.]org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Whonix</a:t>
            </a: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https[://]www[.]whonix[.]org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g17d61af18e0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7800" y="2903267"/>
            <a:ext cx="5240766" cy="3421134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5400000" dist="19050">
              <a:srgbClr val="000000">
                <a:alpha val="498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7af781cee5_1_3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RESOURCES (PLACES)</a:t>
            </a:r>
            <a:endParaRPr b="1"/>
          </a:p>
        </p:txBody>
      </p:sp>
      <p:sp>
        <p:nvSpPr>
          <p:cNvPr id="156" name="Google Shape;156;g17af781cee5_1_320"/>
          <p:cNvSpPr txBox="1"/>
          <p:nvPr/>
        </p:nvSpPr>
        <p:spPr>
          <a:xfrm>
            <a:off x="599533" y="1726667"/>
            <a:ext cx="105864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TOR.TAXI: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https[://]tor[.]taxi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http[://]tortaxi7axhn2fv4j475a6blv7vwjtpieokolfnojwvkhsnj7sgctkqd[.]onion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DARK.FAIL: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https[://]dark[.]fail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http[://]darkfailenbsdla5mal2mxn2uz66od5vtzd5qozslagrfzachha3f3id[.]onion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AHMIA: 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https[://]ahmia[.]fi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0" i="0" lang="en-US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http[://]juhanurmihxlp77nkq76byazcldy2hlmovfu2epvl5ankdibsot4csyd[.]onion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Many, many more… 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9539e5cda1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 QUICK NOTE ON OPSEC</a:t>
            </a:r>
            <a:endParaRPr b="1"/>
          </a:p>
        </p:txBody>
      </p:sp>
      <p:pic>
        <p:nvPicPr>
          <p:cNvPr id="162" name="Google Shape;162;g19539e5cda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5267" y="1970933"/>
            <a:ext cx="3292200" cy="453993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19539e5cda1_0_0"/>
          <p:cNvSpPr txBox="1"/>
          <p:nvPr/>
        </p:nvSpPr>
        <p:spPr>
          <a:xfrm>
            <a:off x="599533" y="2285467"/>
            <a:ext cx="10586400" cy="3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 VPNs (you should be convinced by now).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 smart when creating accounts.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300">
                <a:solidFill>
                  <a:schemeClr val="lt1"/>
                </a:solidFill>
              </a:rPr>
              <a:t>Do NOT t</a:t>
            </a: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hink in terms of</a:t>
            </a:r>
            <a:r>
              <a:rPr b="1" i="1" lang="en-US" sz="2300">
                <a:solidFill>
                  <a:schemeClr val="lt1"/>
                </a:solidFill>
              </a:rPr>
              <a:t> </a:t>
            </a: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identities</a:t>
            </a:r>
            <a:r>
              <a:rPr b="1" i="1" lang="en-US" sz="2300">
                <a:solidFill>
                  <a:schemeClr val="lt1"/>
                </a:solidFill>
              </a:rPr>
              <a:t>/</a:t>
            </a: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personas.</a:t>
            </a:r>
            <a:endParaRPr b="0" i="0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GPG/PGP ALL. THE. THINGS.</a:t>
            </a:r>
            <a:endParaRPr b="1" i="1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1" lang="en-US" sz="2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Enjoy the experience!</a:t>
            </a:r>
            <a:endParaRPr b="1" i="1" sz="2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2020-09-26T03:03:14Z</dcterms:created>
  <dc:creator>Stefano Ratto</dc:creator>
</cp:coreProperties>
</file>